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1"/>
  </p:notesMasterIdLst>
  <p:handoutMasterIdLst>
    <p:handoutMasterId r:id="rId12"/>
  </p:handoutMasterIdLst>
  <p:sldIdLst>
    <p:sldId id="1120" r:id="rId5"/>
    <p:sldId id="1122" r:id="rId6"/>
    <p:sldId id="1125" r:id="rId7"/>
    <p:sldId id="1127" r:id="rId8"/>
    <p:sldId id="1126" r:id="rId9"/>
    <p:sldId id="1123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DCCA97-C0C0-CA49-94B8-EC22B879A29C}" v="12" dt="2025-08-25T20:53:53.13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 autoAdjust="0"/>
    <p:restoredTop sz="93776" autoAdjust="0"/>
  </p:normalViewPr>
  <p:slideViewPr>
    <p:cSldViewPr snapToGrid="0">
      <p:cViewPr varScale="1">
        <p:scale>
          <a:sx n="134" d="100"/>
          <a:sy n="134" d="100"/>
        </p:scale>
        <p:origin x="184" y="55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53DCCA97-C0C0-CA49-94B8-EC22B879A29C}"/>
    <pc:docChg chg="undo custSel modSld">
      <pc:chgData name="Devaki Chandramouli (Nokia)" userId="ebf2a9f8-651b-4485-926f-9d93c0eafbc5" providerId="ADAL" clId="{53DCCA97-C0C0-CA49-94B8-EC22B879A29C}" dt="2025-08-25T20:54:33.924" v="101" actId="20577"/>
      <pc:docMkLst>
        <pc:docMk/>
      </pc:docMkLst>
      <pc:sldChg chg="delSp">
        <pc:chgData name="Devaki Chandramouli (Nokia)" userId="ebf2a9f8-651b-4485-926f-9d93c0eafbc5" providerId="ADAL" clId="{53DCCA97-C0C0-CA49-94B8-EC22B879A29C}" dt="2025-08-25T20:52:33.925" v="32" actId="478"/>
        <pc:sldMkLst>
          <pc:docMk/>
          <pc:sldMk cId="1998866731" sldId="1122"/>
        </pc:sldMkLst>
        <pc:spChg chg="del">
          <ac:chgData name="Devaki Chandramouli (Nokia)" userId="ebf2a9f8-651b-4485-926f-9d93c0eafbc5" providerId="ADAL" clId="{53DCCA97-C0C0-CA49-94B8-EC22B879A29C}" dt="2025-08-25T20:52:33.925" v="32" actId="478"/>
          <ac:spMkLst>
            <pc:docMk/>
            <pc:sldMk cId="1998866731" sldId="1122"/>
            <ac:spMk id="5" creationId="{7F7D9CA5-3C8B-C87B-757F-02EFED3EDD57}"/>
          </ac:spMkLst>
        </pc:spChg>
      </pc:sldChg>
      <pc:sldChg chg="delSp">
        <pc:chgData name="Devaki Chandramouli (Nokia)" userId="ebf2a9f8-651b-4485-926f-9d93c0eafbc5" providerId="ADAL" clId="{53DCCA97-C0C0-CA49-94B8-EC22B879A29C}" dt="2025-08-25T20:53:53.129" v="77" actId="478"/>
        <pc:sldMkLst>
          <pc:docMk/>
          <pc:sldMk cId="3763957049" sldId="1123"/>
        </pc:sldMkLst>
        <pc:spChg chg="del">
          <ac:chgData name="Devaki Chandramouli (Nokia)" userId="ebf2a9f8-651b-4485-926f-9d93c0eafbc5" providerId="ADAL" clId="{53DCCA97-C0C0-CA49-94B8-EC22B879A29C}" dt="2025-08-25T20:53:53.129" v="77" actId="478"/>
          <ac:spMkLst>
            <pc:docMk/>
            <pc:sldMk cId="3763957049" sldId="1123"/>
            <ac:spMk id="5" creationId="{E37B283E-C5CE-1247-7B5A-A88056898E1F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2:21.933" v="31" actId="1076"/>
        <pc:sldMkLst>
          <pc:docMk/>
          <pc:sldMk cId="2429684651" sldId="1125"/>
        </pc:sldMkLst>
        <pc:spChg chg="mod">
          <ac:chgData name="Devaki Chandramouli (Nokia)" userId="ebf2a9f8-651b-4485-926f-9d93c0eafbc5" providerId="ADAL" clId="{53DCCA97-C0C0-CA49-94B8-EC22B879A29C}" dt="2025-08-25T20:52:21.933" v="31" actId="1076"/>
          <ac:spMkLst>
            <pc:docMk/>
            <pc:sldMk cId="2429684651" sldId="1125"/>
            <ac:spMk id="3" creationId="{46AE172C-4A25-5840-F49F-2BD8A892911A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3:29.496" v="76" actId="20577"/>
        <pc:sldMkLst>
          <pc:docMk/>
          <pc:sldMk cId="1484784937" sldId="1126"/>
        </pc:sldMkLst>
        <pc:spChg chg="mod">
          <ac:chgData name="Devaki Chandramouli (Nokia)" userId="ebf2a9f8-651b-4485-926f-9d93c0eafbc5" providerId="ADAL" clId="{53DCCA97-C0C0-CA49-94B8-EC22B879A29C}" dt="2025-08-25T20:53:23.566" v="52" actId="20577"/>
          <ac:spMkLst>
            <pc:docMk/>
            <pc:sldMk cId="1484784937" sldId="1126"/>
            <ac:spMk id="2" creationId="{261351D9-AA46-0DFF-304F-399DC48502C4}"/>
          </ac:spMkLst>
        </pc:spChg>
        <pc:spChg chg="mod">
          <ac:chgData name="Devaki Chandramouli (Nokia)" userId="ebf2a9f8-651b-4485-926f-9d93c0eafbc5" providerId="ADAL" clId="{53DCCA97-C0C0-CA49-94B8-EC22B879A29C}" dt="2025-08-25T20:53:29.496" v="76" actId="20577"/>
          <ac:spMkLst>
            <pc:docMk/>
            <pc:sldMk cId="1484784937" sldId="1126"/>
            <ac:spMk id="3" creationId="{50275878-D61C-2CA9-83A6-AA99ADC2D745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4:33.924" v="101" actId="20577"/>
        <pc:sldMkLst>
          <pc:docMk/>
          <pc:sldMk cId="2517905803" sldId="1127"/>
        </pc:sldMkLst>
        <pc:spChg chg="mod">
          <ac:chgData name="Devaki Chandramouli (Nokia)" userId="ebf2a9f8-651b-4485-926f-9d93c0eafbc5" providerId="ADAL" clId="{53DCCA97-C0C0-CA49-94B8-EC22B879A29C}" dt="2025-08-25T20:54:33.924" v="101" actId="20577"/>
          <ac:spMkLst>
            <pc:docMk/>
            <pc:sldMk cId="2517905803" sldId="1127"/>
            <ac:spMk id="3" creationId="{16667558-D09B-7A02-5F40-4134889E398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DD03D1-84A8-08E9-EAF7-084838FEB20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F38BFC2-EEBA-B2E9-1D67-0ED542E49A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61B0D3B-D86A-4840-9098-7E31FF488D2D}" type="datetime1">
              <a:rPr lang="en-US" altLang="en-US"/>
              <a:pPr>
                <a:defRPr/>
              </a:pPr>
              <a:t>8/29/25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E3CF0D4-ACB3-6A12-87DE-D06FD69B84A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39551156-4EE1-2F8B-C80D-AA0FC3F7AC6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5CFCD0B-72BD-1349-9FFE-E802EE6940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5E002F-143B-D0A7-58DB-B2B2D73EA7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A361210-E7F1-03DC-2A6C-E6F8087DE32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A3319C3D-445E-C54E-8696-55396FA6187C}" type="datetime1">
              <a:rPr lang="en-US" altLang="en-US"/>
              <a:pPr>
                <a:defRPr/>
              </a:pPr>
              <a:t>8/29/25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3C2F79F-2436-192C-34E8-DB6F6E2FB49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53C75E5-3A2B-52D5-2DBC-4271271C260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B4AD484-E208-BDC1-08EF-5DC66E6930C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52F09B1-84A7-D1C1-4802-EA5BCDFF23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E7F39D2-EF4E-3248-A771-D944100925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6222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091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187CB112-64F7-9BDE-E8AE-34FD8220BE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86520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D9B7FC-1A98-F189-18DA-63FF376F9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FDC1-BE95-F94D-865D-3E5FA17F8E30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E75262-75B4-CDFB-17E3-1285C4DE8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C8985C-7924-F5BE-C4A9-59D91991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B69D-C312-DA46-9F79-01CD320FEF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095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B8D69A-9334-7C96-FACB-A0C0AA3DB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166AD-C22A-F54B-B241-D0C43E663EFB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58E831-7313-3994-C86F-A6A1C0DCF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112C5F-157F-79DE-32E3-B8255D1C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85DF1-4946-B846-A259-0EBE12A34F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0160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ACE0A1-D952-DF4B-AD30-09ED6DA51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98244-5039-844B-96B9-FD8054E902C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497666-8756-991C-001D-A49FEEFF7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A0B0E0-AEFB-CFB5-6DB9-97BF73E86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682AA-346B-9C40-AD53-A06DB415A2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092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E80100-CE05-6875-DA48-9B8A7D8DC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55D1-7FA9-3A48-8C83-FBFF30851C43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71982-35C0-30B2-2853-8C30D648D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2D0CC-A051-0679-697E-69EFDE160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A6A1-D728-DF40-9A97-EE15E8B493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950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B3979-EBC0-E3D7-399E-B39FF3619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E9E-9A1C-A142-B7B0-6E357FA42BAC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A54DC-1F37-206D-9562-B8752789C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E7ECF-FCE9-2EDD-DCF0-CEAABF36F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195EC-9CF9-6543-8988-B567D8D29A5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727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277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43047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F0DE9-AD1F-8639-40FD-47348114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0EEA-6212-4A40-9CCF-4902342816AF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1E0C7-C75F-5F26-A08D-E5202EAB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24CAA-1661-C5FF-1B3A-A0BD2ED1C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785BB-833C-F145-95F7-B33786FD37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66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4AFB9-1C1E-8B83-B787-8104B46CC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DB48-9B32-5744-9BCC-4C924C993D8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6B8F4-C436-2F78-BBEC-A6D930B0B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36455-8070-1421-1D96-ECDE6B78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625-9D56-C440-B8DB-96B10AD105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520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2C5A3-2FE6-AD39-2A9B-9BC2BE6F3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996F6-1726-6042-8EED-4AE9DC4843C0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141AE-1EDC-B904-E35C-9E0AE3D1E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1A8A-19A3-8458-DD4A-E048C65E7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8BBE-3234-024C-A1F0-0DB3E6EC59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0637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ABD57C-4BF0-E0D9-FCF8-57C2B0421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B983B-B4C7-8F46-A286-FBAF033EA259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94C6AA-9F57-774B-0FBF-B09AC1E7F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E8E0E8-AD9B-1C1B-1A52-3EAD8DC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E10B6-7301-524B-9B3D-7AA00A80DF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303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BC9CD24-B5AD-A3EF-D77F-55C84D75A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7DF56-BCC9-6846-9940-18BCDC3BD04D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335265-7557-178C-1704-F72148F3B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CD8F413-0A90-C7E4-7638-1DA370211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C652-3F5A-124B-8D9A-07C86D2C21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5972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949F130-3E89-BBA5-269E-854DEC811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4D113-68EC-5D40-86A8-472D438E3489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E74096-9DB5-31F8-2C42-98020B3AF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4BCB6D4-FA79-E696-2F7D-4402C266A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92B06-D4F7-2349-82CF-C919BB3505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86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BC0CD73-CDFE-AAFA-1D82-DB5FCC0D15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268641-ADF4-9EF2-5EAF-D8EE43FE48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5A52F7D-4AF7-1A57-DC3D-A4B33E268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3C30DB21-1165-4950-2C8C-127DC1E8C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14EF581C-13A5-CDAA-D9DA-30C2791F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FDAF6D51-342E-CA40-B43A-49EADBF96B82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58" r:id="rId1"/>
    <p:sldLayoutId id="2147486045" r:id="rId2"/>
    <p:sldLayoutId id="214748604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B53F17E-A897-D772-748B-EDE4C07B41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72095DF-3611-4BEA-FFD0-72813102E5D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0713A-7C64-90F3-A33B-07E1051080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F1090B-337F-F74F-A7B9-580B8F608981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29BDF-16BA-721E-14A7-C0D9D8B6EA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C2C82-983C-D9EA-2EC8-318E2746C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042941-9570-4940-8A09-BF4FA45E72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47" r:id="rId1"/>
    <p:sldLayoutId id="2147486048" r:id="rId2"/>
    <p:sldLayoutId id="2147486049" r:id="rId3"/>
    <p:sldLayoutId id="2147486050" r:id="rId4"/>
    <p:sldLayoutId id="2147486051" r:id="rId5"/>
    <p:sldLayoutId id="2147486052" r:id="rId6"/>
    <p:sldLayoutId id="2147486053" r:id="rId7"/>
    <p:sldLayoutId id="2147486054" r:id="rId8"/>
    <p:sldLayoutId id="2147486055" r:id="rId9"/>
    <p:sldLayoutId id="2147486056" r:id="rId10"/>
    <p:sldLayoutId id="2147486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0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BB321A90-EFB9-52E1-6C98-B46D721FF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505456"/>
            <a:ext cx="7180834" cy="1636776"/>
          </a:xfrm>
        </p:spPr>
        <p:txBody>
          <a:bodyPr/>
          <a:lstStyle/>
          <a:p>
            <a:r>
              <a:rPr lang="en-US" dirty="0"/>
              <a:t>Process for adopting 5G features for 6G day-1</a:t>
            </a:r>
            <a:endParaRPr lang="en-US" altLang="en-US" dirty="0"/>
          </a:p>
          <a:p>
            <a:r>
              <a:rPr lang="en-US" altLang="en-US" dirty="0"/>
              <a:t>Nokia, Qualcomm, Verizon, AT</a:t>
            </a:r>
            <a:r>
              <a:rPr lang="en-US" altLang="en-US"/>
              <a:t>&amp;T, Orange</a:t>
            </a:r>
            <a:endParaRPr lang="en-US" altLang="en-US" dirty="0"/>
          </a:p>
        </p:txBody>
      </p:sp>
      <p:sp>
        <p:nvSpPr>
          <p:cNvPr id="6147" name="TextBox 2">
            <a:extLst>
              <a:ext uri="{FF2B5EF4-FFF2-40B4-BE49-F238E27FC236}">
                <a16:creationId xmlns:a16="http://schemas.microsoft.com/office/drawing/2014/main" id="{8A1C1411-793A-1EF6-7B50-9565ED0AA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268288"/>
            <a:ext cx="3135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SA WG2 Meeting #170</a:t>
            </a:r>
          </a:p>
          <a:p>
            <a:r>
              <a:rPr lang="en-GB" altLang="en-US" b="1" dirty="0"/>
              <a:t>25-29 August 2025</a:t>
            </a:r>
            <a:r>
              <a:rPr lang="en-GB" altLang="en-US" b="1"/>
              <a:t>, Goteborg, SE</a:t>
            </a:r>
            <a:endParaRPr lang="en-US" altLang="en-US" b="1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23189040-B795-E982-C728-B09FD3156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8175" y="300038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S2-2508115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D885-8E87-DB2E-A80D-ABB16C26E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Process for adopting 5G features for 6G Rel-20/Rel-21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B44EB-E79E-1CFB-0DB9-F0B522450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b="1" dirty="0"/>
              <a:t>Background: </a:t>
            </a:r>
          </a:p>
          <a:p>
            <a:pPr marL="0" indent="0">
              <a:buNone/>
            </a:pPr>
            <a:r>
              <a:rPr lang="en-US" sz="1400" dirty="0"/>
              <a:t>Agreed SA2 SID in S2-2506096 states:</a:t>
            </a:r>
          </a:p>
          <a:p>
            <a:pPr marL="0" indent="0">
              <a:buNone/>
            </a:pPr>
            <a:r>
              <a:rPr lang="en-US" sz="1200" i="1" dirty="0"/>
              <a:t>“</a:t>
            </a:r>
            <a:r>
              <a:rPr lang="en-GB" sz="1200" i="1" dirty="0"/>
              <a:t>In addition to the work tasks above, this study will identify other 5G features that will be supported and/or adapted in 6G.</a:t>
            </a:r>
            <a:endParaRPr lang="en-US" sz="1200" i="1" dirty="0"/>
          </a:p>
          <a:p>
            <a:pPr marL="0" indent="0">
              <a:buNone/>
            </a:pPr>
            <a:r>
              <a:rPr lang="en-US" sz="1400" dirty="0"/>
              <a:t>=&gt; </a:t>
            </a:r>
            <a:r>
              <a:rPr lang="en-US" sz="1400" b="1" dirty="0"/>
              <a:t>Process of adopting 5G features for 6G day-1 needs to be determined.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0B358B-E0FC-81B5-766C-B18B73FE1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S2-2508115</a:t>
            </a:r>
          </a:p>
        </p:txBody>
      </p:sp>
    </p:spTree>
    <p:extLst>
      <p:ext uri="{BB962C8B-B14F-4D97-AF65-F5344CB8AC3E}">
        <p14:creationId xmlns:p14="http://schemas.microsoft.com/office/powerpoint/2010/main" val="1998866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431FD-7D63-4FD1-AD5A-B7AC701C7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Process for adopting 5G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E172C-4A25-5840-F49F-2BD8A8929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981074"/>
            <a:ext cx="8618928" cy="3867151"/>
          </a:xfrm>
        </p:spPr>
        <p:txBody>
          <a:bodyPr/>
          <a:lstStyle/>
          <a:p>
            <a:r>
              <a:rPr lang="en-US" sz="1300" b="1" dirty="0"/>
              <a:t>Goal</a:t>
            </a:r>
            <a:r>
              <a:rPr lang="en-US" sz="1300" dirty="0"/>
              <a:t>: This process will determine whether the 5G feature x is supported or not but how to support it is up to 6G System Study. </a:t>
            </a:r>
          </a:p>
          <a:p>
            <a:pPr marL="400050" lvl="1" indent="0">
              <a:buNone/>
            </a:pPr>
            <a:r>
              <a:rPr lang="en-US" sz="1300" b="1" dirty="0"/>
              <a:t>NOTE 1</a:t>
            </a:r>
            <a:r>
              <a:rPr lang="en-US" sz="1300" dirty="0"/>
              <a:t>: It also does not preclude adopting some 5G feature x with minimal or no changes for first release of </a:t>
            </a:r>
            <a:r>
              <a:rPr lang="en-US" sz="1300" b="1" dirty="0"/>
              <a:t>6G specification </a:t>
            </a:r>
            <a:r>
              <a:rPr lang="en-US" sz="1300" dirty="0"/>
              <a:t>(Rel-20 study/Rel-21 normative work). </a:t>
            </a:r>
          </a:p>
          <a:p>
            <a:pPr marL="400050" lvl="1" indent="0">
              <a:buNone/>
            </a:pPr>
            <a:r>
              <a:rPr lang="en-US" sz="1300" b="1" dirty="0"/>
              <a:t>NOTE 2</a:t>
            </a:r>
            <a:r>
              <a:rPr lang="en-US" sz="1300" dirty="0"/>
              <a:t>: For features that are dependent on other TSGs/WGs, the decision as part of this process will be determined from SA2 perspective. Coordination with 3GPP RAN/ RAN WGs, other SA WGs will be needed subsequently. </a:t>
            </a:r>
          </a:p>
          <a:p>
            <a:r>
              <a:rPr lang="en-GB" sz="1300" dirty="0"/>
              <a:t>The intention of this process is not to extend the approved 6G Study timeline (</a:t>
            </a:r>
            <a:r>
              <a:rPr lang="en-US" sz="1300" u="sng" dirty="0">
                <a:hlinkClick r:id="rId3"/>
              </a:rPr>
              <a:t>SP-250806</a:t>
            </a:r>
            <a:r>
              <a:rPr lang="en-US" sz="1300" dirty="0"/>
              <a:t> </a:t>
            </a:r>
            <a:r>
              <a:rPr lang="en-GB" sz="1300" dirty="0"/>
              <a:t>).</a:t>
            </a:r>
            <a:endParaRPr lang="en-US" sz="1300" dirty="0"/>
          </a:p>
          <a:p>
            <a:r>
              <a:rPr lang="en-US" sz="1300" dirty="0"/>
              <a:t>Process:</a:t>
            </a:r>
          </a:p>
          <a:p>
            <a:pPr lvl="1"/>
            <a:r>
              <a:rPr lang="en-US" sz="1300" b="1" dirty="0"/>
              <a:t>First step: </a:t>
            </a:r>
            <a:r>
              <a:rPr lang="en-US" sz="1300" dirty="0"/>
              <a:t>companies requested to provide feedback on 5G feature table </a:t>
            </a:r>
            <a:r>
              <a:rPr lang="en-US" sz="1300" b="1" dirty="0"/>
              <a:t>(S2-2507876) </a:t>
            </a:r>
            <a:r>
              <a:rPr lang="en-US" sz="1300" dirty="0"/>
              <a:t>(example feedback: missing 5G features, references) </a:t>
            </a:r>
            <a:r>
              <a:rPr lang="en-US" sz="1300" b="1" dirty="0"/>
              <a:t>until SA2#171</a:t>
            </a:r>
            <a:r>
              <a:rPr lang="en-US" sz="1300" dirty="0"/>
              <a:t>:</a:t>
            </a:r>
          </a:p>
          <a:p>
            <a:pPr lvl="2"/>
            <a:r>
              <a:rPr lang="en-US" sz="1300" dirty="0"/>
              <a:t>Email discussion triggered by the moderator on </a:t>
            </a:r>
            <a:r>
              <a:rPr lang="en-US" sz="1300" b="1" dirty="0"/>
              <a:t>September 2</a:t>
            </a:r>
            <a:r>
              <a:rPr lang="en-US" sz="1300" b="1" baseline="30000" dirty="0"/>
              <a:t>nd</a:t>
            </a:r>
            <a:r>
              <a:rPr lang="en-US" sz="1300" b="1" dirty="0"/>
              <a:t> (Tuesday)</a:t>
            </a:r>
          </a:p>
          <a:p>
            <a:pPr lvl="2"/>
            <a:r>
              <a:rPr lang="en-US" sz="1300" dirty="0"/>
              <a:t>Feedback from companies requested by </a:t>
            </a:r>
            <a:r>
              <a:rPr lang="en-US" sz="1300" b="1" dirty="0"/>
              <a:t>September 19</a:t>
            </a:r>
            <a:r>
              <a:rPr lang="en-US" sz="1300" b="1" baseline="30000" dirty="0"/>
              <a:t>th</a:t>
            </a:r>
            <a:r>
              <a:rPr lang="en-US" sz="1300" b="1" dirty="0"/>
              <a:t>, 2025 (Friday) 23:59 UTC.</a:t>
            </a:r>
          </a:p>
          <a:p>
            <a:pPr lvl="2"/>
            <a:r>
              <a:rPr lang="en-US" sz="1300" dirty="0"/>
              <a:t>Final document targeted for moderated discussion submitted </a:t>
            </a:r>
            <a:r>
              <a:rPr lang="en-US" sz="1300" b="1" dirty="0"/>
              <a:t>for approval at SA2#171.</a:t>
            </a:r>
          </a:p>
          <a:p>
            <a:pPr lvl="1"/>
            <a:r>
              <a:rPr lang="en-US" sz="1300" b="1" dirty="0"/>
              <a:t>Second step</a:t>
            </a:r>
            <a:r>
              <a:rPr lang="en-US" sz="1300" dirty="0"/>
              <a:t>: Companies to provide feedback on support of 5G features for first release of 6G specification (Rel-20/Rel-21 normative work) based on the table agreed in the first step (see slide 4)</a:t>
            </a:r>
          </a:p>
          <a:p>
            <a:pPr lvl="2"/>
            <a:r>
              <a:rPr lang="en-US" sz="1300" dirty="0"/>
              <a:t>Moderated discussion process timeline </a:t>
            </a:r>
            <a:r>
              <a:rPr lang="en-US" sz="1300" b="1" dirty="0"/>
              <a:t>October 20</a:t>
            </a:r>
            <a:r>
              <a:rPr lang="en-US" sz="1300" b="1" baseline="30000" dirty="0"/>
              <a:t>th</a:t>
            </a:r>
            <a:r>
              <a:rPr lang="en-US" sz="1300" b="1" dirty="0"/>
              <a:t> to 31</a:t>
            </a:r>
            <a:r>
              <a:rPr lang="en-US" sz="1300" b="1" baseline="30000" dirty="0"/>
              <a:t>st</a:t>
            </a:r>
            <a:r>
              <a:rPr lang="en-US" sz="1300" b="1" dirty="0"/>
              <a:t>, 2025.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3CCF24-FB5E-A1C2-6454-C99259263A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S2-2508115</a:t>
            </a:r>
          </a:p>
        </p:txBody>
      </p:sp>
    </p:spTree>
    <p:extLst>
      <p:ext uri="{BB962C8B-B14F-4D97-AF65-F5344CB8AC3E}">
        <p14:creationId xmlns:p14="http://schemas.microsoft.com/office/powerpoint/2010/main" val="2429684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18BF7-1CD2-F0D0-2E16-A274793FC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Possible answers for moderated discussion </a:t>
            </a:r>
            <a:br>
              <a:rPr lang="en-US" sz="2800" dirty="0"/>
            </a:br>
            <a:r>
              <a:rPr lang="en-US" sz="2800" dirty="0"/>
              <a:t>(second step)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667558-D09B-7A02-5F40-4134889E3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Yes</a:t>
            </a:r>
            <a:r>
              <a:rPr lang="en-US" sz="2000" dirty="0"/>
              <a:t> – we want this feature to be supported for first release of 6G specification (Rel-20 study/Rel-21 normative work). This implies that the </a:t>
            </a:r>
            <a:r>
              <a:rPr lang="en-GB" sz="2000" dirty="0"/>
              <a:t>corresponding </a:t>
            </a:r>
            <a:r>
              <a:rPr lang="en-US" sz="2000" dirty="0"/>
              <a:t>5G feature x will be supported, but how to support it is up to 6G System Study.  It also does not preclude adopting the 5G feature x with minimal or no changes for first release of 6G specification. </a:t>
            </a:r>
          </a:p>
          <a:p>
            <a:r>
              <a:rPr lang="en-US" sz="2000" b="1" dirty="0"/>
              <a:t>No</a:t>
            </a:r>
            <a:r>
              <a:rPr lang="en-US" sz="2000" dirty="0"/>
              <a:t> – we do not want this feature to be supported for first release of 6G specification (Rel-20 study/Rel-21 normative work).</a:t>
            </a:r>
          </a:p>
          <a:p>
            <a:r>
              <a:rPr lang="en-US" sz="2000" b="1" dirty="0"/>
              <a:t>Neutral</a:t>
            </a:r>
            <a:r>
              <a:rPr lang="en-US" sz="2000" dirty="0"/>
              <a:t> – not decided yet or do not have an opinion.</a:t>
            </a:r>
          </a:p>
          <a:p>
            <a:r>
              <a:rPr lang="en-US" sz="2000" b="1" dirty="0"/>
              <a:t>Not to be decided yet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8949E5-B818-93A5-E511-4232B011D1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0147" y="22225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S2-2508115</a:t>
            </a:r>
          </a:p>
        </p:txBody>
      </p:sp>
    </p:spTree>
    <p:extLst>
      <p:ext uri="{BB962C8B-B14F-4D97-AF65-F5344CB8AC3E}">
        <p14:creationId xmlns:p14="http://schemas.microsoft.com/office/powerpoint/2010/main" val="2517905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351D9-AA46-0DFF-304F-399DC4850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Outcome of moderated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75878-D61C-2CA9-83A6-AA99ADC2D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How the outcome will be captured will be discussed during SA2#172.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FFAC0E-88EE-AB08-7662-6AE49F6D5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S2-2508115</a:t>
            </a:r>
          </a:p>
        </p:txBody>
      </p:sp>
    </p:spTree>
    <p:extLst>
      <p:ext uri="{BB962C8B-B14F-4D97-AF65-F5344CB8AC3E}">
        <p14:creationId xmlns:p14="http://schemas.microsoft.com/office/powerpoint/2010/main" val="1484784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BDFF-CEF8-907E-311E-F8DF4F087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Proposed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C7A88-BD9A-35A8-CD72-587809EBB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Endorse this process slide-set for determining 5G features to be supported for first release of 6G specification (Rel-20 study/Rel-21 normative work).</a:t>
            </a:r>
          </a:p>
          <a:p>
            <a:r>
              <a:rPr lang="en-US" sz="2000" dirty="0"/>
              <a:t>Assign a moderator to drive the discussion.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02F570-FDF9-C5B4-B241-E9DA08EBE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868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S2-2508115</a:t>
            </a:r>
          </a:p>
        </p:txBody>
      </p:sp>
    </p:spTree>
    <p:extLst>
      <p:ext uri="{BB962C8B-B14F-4D97-AF65-F5344CB8AC3E}">
        <p14:creationId xmlns:p14="http://schemas.microsoft.com/office/powerpoint/2010/main" val="3763957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D6DBBF-5E22-4831-A273-591F206CFFE1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2ca8e41a-b3d0-462f-857c-48a93d48cc9b"/>
    <ds:schemaRef ds:uri="http://purl.org/dc/terms/"/>
    <ds:schemaRef ds:uri="http://purl.org/dc/elements/1.1/"/>
    <ds:schemaRef ds:uri="http://schemas.microsoft.com/office/infopath/2007/PartnerControls"/>
    <ds:schemaRef ds:uri="199dcaf0-96ce-4e65-9ae8-79a6ae4aa63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35646</TotalTime>
  <Words>516</Words>
  <Application>Microsoft Macintosh PowerPoint</Application>
  <PresentationFormat>On-screen Show (16:9)</PresentationFormat>
  <Paragraphs>39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Process for adopting 5G features for 6G Rel-20/Rel-21</vt:lpstr>
      <vt:lpstr>Process for adopting 5G features</vt:lpstr>
      <vt:lpstr>Possible answers for moderated discussion  (second step)</vt:lpstr>
      <vt:lpstr>Outcome of moderated discussion</vt:lpstr>
      <vt:lpstr>Proposed 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Devaki Chandramouli (Nokia)</cp:lastModifiedBy>
  <cp:revision>1911</cp:revision>
  <cp:lastPrinted>2017-02-24T12:37:51Z</cp:lastPrinted>
  <dcterms:created xsi:type="dcterms:W3CDTF">2008-08-30T09:32:10Z</dcterms:created>
  <dcterms:modified xsi:type="dcterms:W3CDTF">2025-08-29T12:41:14Z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